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735763" cy="9866313"/>
  <p:embeddedFontLst>
    <p:embeddedFont>
      <p:font typeface="M Plus Rounded Black" panose="020B0600070205080204" charset="-128"/>
      <p:regular r:id="rId4"/>
    </p:embeddedFont>
    <p:embeddedFont>
      <p:font typeface="Aptos Black" panose="020B0600070205080204" charset="0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GS創英角ﾎﾟｯﾌﾟ体" panose="040B0A00000000000000" pitchFamily="50" charset="-128"/>
      <p:regular r:id="rId11"/>
    </p:embeddedFont>
    <p:embeddedFont>
      <p:font typeface="Meiryo UI" panose="020B0604030504040204" pitchFamily="50" charset="-128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14" autoAdjust="0"/>
  </p:normalViewPr>
  <p:slideViewPr>
    <p:cSldViewPr>
      <p:cViewPr varScale="1">
        <p:scale>
          <a:sx n="70" d="100"/>
          <a:sy n="70" d="100"/>
        </p:scale>
        <p:origin x="376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E3E3FD07-2F7F-4C5F-8B6A-909D44114FD3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1900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014"/>
            <a:ext cx="2919413" cy="49530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C68D6C33-7053-4B85-9AFA-DE814AD59B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1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D6C33-7053-4B85-9AFA-DE814AD59BC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77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mailto:&#35914;&#23798;&#20581;&#24247;&#20445;&#38522;&#32068;&#21512;&#12408;&#30003;&#36796;&#29992;&#32025;&#12434;&#25552;&#20986;&#12414;&#12383;&#12399;kenpo@toyoshima.or.jp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4">
            <a:extLst>
              <a:ext uri="{FF2B5EF4-FFF2-40B4-BE49-F238E27FC236}">
                <a16:creationId xmlns:a16="http://schemas.microsoft.com/office/drawing/2014/main" id="{6A4CF8FF-C598-E10E-0AEC-171F293A21A8}"/>
              </a:ext>
            </a:extLst>
          </p:cNvPr>
          <p:cNvSpPr/>
          <p:nvPr/>
        </p:nvSpPr>
        <p:spPr>
          <a:xfrm rot="5400000">
            <a:off x="-1600167" y="1459471"/>
            <a:ext cx="10786580" cy="7774455"/>
          </a:xfrm>
          <a:custGeom>
            <a:avLst/>
            <a:gdLst/>
            <a:ahLst/>
            <a:cxnLst/>
            <a:rect l="l" t="t" r="r" b="b"/>
            <a:pathLst>
              <a:path w="14818503" h="10485566">
                <a:moveTo>
                  <a:pt x="0" y="0"/>
                </a:moveTo>
                <a:lnTo>
                  <a:pt x="14818503" y="0"/>
                </a:lnTo>
                <a:lnTo>
                  <a:pt x="14818503" y="10485567"/>
                </a:lnTo>
                <a:lnTo>
                  <a:pt x="0" y="10485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E3D6AB68-8ABC-1FB7-F1DF-D10FE214F811}"/>
              </a:ext>
            </a:extLst>
          </p:cNvPr>
          <p:cNvSpPr/>
          <p:nvPr/>
        </p:nvSpPr>
        <p:spPr>
          <a:xfrm>
            <a:off x="196867" y="194660"/>
            <a:ext cx="3053249" cy="65106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代替処理 1">
            <a:extLst>
              <a:ext uri="{FF2B5EF4-FFF2-40B4-BE49-F238E27FC236}">
                <a16:creationId xmlns:a16="http://schemas.microsoft.com/office/drawing/2014/main" id="{CCA6B4E5-B260-072B-5845-F092CEFA00B1}"/>
              </a:ext>
            </a:extLst>
          </p:cNvPr>
          <p:cNvSpPr/>
          <p:nvPr/>
        </p:nvSpPr>
        <p:spPr>
          <a:xfrm>
            <a:off x="196866" y="286178"/>
            <a:ext cx="3053249" cy="39387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EB1FFD7-3159-5F43-9649-F959B52FDB28}"/>
              </a:ext>
            </a:extLst>
          </p:cNvPr>
          <p:cNvSpPr/>
          <p:nvPr/>
        </p:nvSpPr>
        <p:spPr>
          <a:xfrm>
            <a:off x="114615" y="864901"/>
            <a:ext cx="7490957" cy="9995685"/>
          </a:xfrm>
          <a:custGeom>
            <a:avLst/>
            <a:gdLst/>
            <a:ahLst/>
            <a:cxnLst/>
            <a:rect l="l" t="t" r="r" b="b"/>
            <a:pathLst>
              <a:path w="13657732" h="13248000">
                <a:moveTo>
                  <a:pt x="0" y="0"/>
                </a:moveTo>
                <a:lnTo>
                  <a:pt x="13657732" y="0"/>
                </a:lnTo>
                <a:lnTo>
                  <a:pt x="13657732" y="13248000"/>
                </a:lnTo>
                <a:lnTo>
                  <a:pt x="0" y="132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6805" y="432588"/>
            <a:ext cx="3191342" cy="2995492"/>
          </a:xfrm>
          <a:custGeom>
            <a:avLst/>
            <a:gdLst/>
            <a:ahLst/>
            <a:cxnLst/>
            <a:rect l="l" t="t" r="r" b="b"/>
            <a:pathLst>
              <a:path w="3024000" h="3346058">
                <a:moveTo>
                  <a:pt x="0" y="0"/>
                </a:moveTo>
                <a:lnTo>
                  <a:pt x="3024000" y="0"/>
                </a:lnTo>
                <a:lnTo>
                  <a:pt x="3024000" y="3346058"/>
                </a:lnTo>
                <a:lnTo>
                  <a:pt x="0" y="33460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7"/>
          <p:cNvSpPr/>
          <p:nvPr/>
        </p:nvSpPr>
        <p:spPr>
          <a:xfrm rot="63768">
            <a:off x="3360949" y="-766926"/>
            <a:ext cx="3024000" cy="3346058"/>
          </a:xfrm>
          <a:custGeom>
            <a:avLst/>
            <a:gdLst/>
            <a:ahLst/>
            <a:cxnLst/>
            <a:rect l="l" t="t" r="r" b="b"/>
            <a:pathLst>
              <a:path w="3024000" h="3346058">
                <a:moveTo>
                  <a:pt x="0" y="0"/>
                </a:moveTo>
                <a:lnTo>
                  <a:pt x="3024000" y="0"/>
                </a:lnTo>
                <a:lnTo>
                  <a:pt x="3024000" y="3346058"/>
                </a:lnTo>
                <a:lnTo>
                  <a:pt x="0" y="33460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1" name="TextBox 101"/>
          <p:cNvSpPr txBox="1"/>
          <p:nvPr/>
        </p:nvSpPr>
        <p:spPr>
          <a:xfrm>
            <a:off x="1510865" y="3302484"/>
            <a:ext cx="5764427" cy="670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kern="1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豊島</a:t>
            </a:r>
            <a:r>
              <a:rPr lang="ja-JP" altLang="en-US" sz="1400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健康保険組合へ申込用紙を提出　または</a:t>
            </a:r>
            <a:r>
              <a:rPr lang="ja-JP" altLang="en-US" sz="1400" kern="10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　</a:t>
            </a:r>
            <a:r>
              <a:rPr lang="en-US" altLang="ja-JP" sz="1400" kern="10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kenpo</a:t>
            </a:r>
            <a:r>
              <a:rPr lang="en-US" altLang="ja-JP" sz="1400" kern="100" dirty="0" err="1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@toyoshimakenpo</a:t>
            </a:r>
            <a:endParaRPr lang="en-US" altLang="ja-JP" sz="1400" kern="100" dirty="0">
              <a:solidFill>
                <a:srgbClr val="4A4A4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 Plus Rounded Black" panose="020B0600070205080204" charset="-128"/>
              <a:hlinkClick r:id="rId7"/>
            </a:endParaRPr>
          </a:p>
          <a:p>
            <a:pPr>
              <a:lnSpc>
                <a:spcPts val="1820"/>
              </a:lnSpc>
            </a:pPr>
            <a:r>
              <a:rPr lang="en-US" altLang="ja-JP" sz="1400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  <a:hlinkClick r:id="rId7"/>
              </a:rPr>
              <a:t>.or.jp</a:t>
            </a:r>
            <a:r>
              <a:rPr lang="ja-JP" altLang="en-US" sz="1400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へ</a:t>
            </a:r>
            <a:endParaRPr lang="en-US" altLang="ja-JP" sz="1400" kern="100" dirty="0">
              <a:solidFill>
                <a:srgbClr val="4A4A4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 Plus Rounded Black" panose="020B0600070205080204" charset="-128"/>
            </a:endParaRPr>
          </a:p>
          <a:p>
            <a:pPr>
              <a:lnSpc>
                <a:spcPts val="1820"/>
              </a:lnSpc>
            </a:pPr>
            <a:endParaRPr lang="ja-JP" altLang="ja-JP" sz="1400" kern="100" dirty="0">
              <a:solidFill>
                <a:srgbClr val="4A4A4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 Plus Rounded Black" panose="020B0600070205080204" charset="-128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2019529" y="4357365"/>
            <a:ext cx="3640522" cy="2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2000637" y="4628917"/>
            <a:ext cx="691055" cy="30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endParaRPr 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TextBox 106"/>
          <p:cNvSpPr txBox="1"/>
          <p:nvPr/>
        </p:nvSpPr>
        <p:spPr>
          <a:xfrm rot="-464046">
            <a:off x="361157" y="878485"/>
            <a:ext cx="2309487" cy="468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２０２５年度</a:t>
            </a:r>
            <a:endParaRPr lang="en-US" sz="30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7" name="TextBox 107"/>
          <p:cNvSpPr txBox="1"/>
          <p:nvPr/>
        </p:nvSpPr>
        <p:spPr>
          <a:xfrm rot="-471889">
            <a:off x="351458" y="1155298"/>
            <a:ext cx="6049348" cy="633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ja-JP" altLang="en-US" sz="40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libri" panose="020F0502020204030204" pitchFamily="34" charset="0"/>
              </a:rPr>
              <a:t>リアル版 健康ウォーク</a:t>
            </a:r>
            <a:endParaRPr lang="en-US" altLang="ja-JP" sz="40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3" name="TextBox 113"/>
          <p:cNvSpPr txBox="1"/>
          <p:nvPr/>
        </p:nvSpPr>
        <p:spPr>
          <a:xfrm>
            <a:off x="1534369" y="4985939"/>
            <a:ext cx="6372765" cy="670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東山動植物園・デンパークは無料　</a:t>
            </a: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明治村のみ自己負担あり　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大人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\1,500</a:t>
            </a:r>
            <a:r>
              <a:rPr lang="ja-JP" altLang="en-US" sz="1400" dirty="0" err="1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高校生￥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700</a:t>
            </a:r>
            <a:r>
              <a:rPr lang="ja-JP" altLang="en-US" sz="1400" dirty="0" err="1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小中学生と幼児無料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*申し込みは一場所一回のみとします。　　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*交通費・駐車場代は自己負担</a:t>
            </a:r>
            <a:endParaRPr lang="en-US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TextBox 114"/>
          <p:cNvSpPr txBox="1"/>
          <p:nvPr/>
        </p:nvSpPr>
        <p:spPr>
          <a:xfrm>
            <a:off x="416569" y="283149"/>
            <a:ext cx="305324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400" dirty="0">
                <a:solidFill>
                  <a:srgbClr val="000000"/>
                </a:solidFill>
                <a:ea typeface="M Plus Rounded Black"/>
              </a:rPr>
              <a:t>豊島健康保険組合</a:t>
            </a:r>
            <a:endParaRPr lang="en-US" sz="2400" dirty="0">
              <a:solidFill>
                <a:srgbClr val="000000"/>
              </a:solidFill>
              <a:ea typeface="M Plus Rounded Black"/>
            </a:endParaRPr>
          </a:p>
        </p:txBody>
      </p:sp>
      <p:sp>
        <p:nvSpPr>
          <p:cNvPr id="122" name="TextBox 101">
            <a:extLst>
              <a:ext uri="{FF2B5EF4-FFF2-40B4-BE49-F238E27FC236}">
                <a16:creationId xmlns:a16="http://schemas.microsoft.com/office/drawing/2014/main" id="{D5ED55BF-A447-F79D-AE8B-16BCE3833037}"/>
              </a:ext>
            </a:extLst>
          </p:cNvPr>
          <p:cNvSpPr txBox="1"/>
          <p:nvPr/>
        </p:nvSpPr>
        <p:spPr>
          <a:xfrm>
            <a:off x="1498999" y="2712880"/>
            <a:ext cx="5811949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東山動植物園（名古屋市）、安城産業文化公園デンパーク（安城市）、</a:t>
            </a: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明治村（犬山市）</a:t>
            </a: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Box 103">
            <a:extLst>
              <a:ext uri="{FF2B5EF4-FFF2-40B4-BE49-F238E27FC236}">
                <a16:creationId xmlns:a16="http://schemas.microsoft.com/office/drawing/2014/main" id="{337E04B3-A534-8358-2272-742B0B49EBFF}"/>
              </a:ext>
            </a:extLst>
          </p:cNvPr>
          <p:cNvSpPr txBox="1"/>
          <p:nvPr/>
        </p:nvSpPr>
        <p:spPr>
          <a:xfrm>
            <a:off x="1485281" y="5746987"/>
            <a:ext cx="6120291" cy="2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入園整理券、ラリーカード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必ず入園整理券を持参して窓口で提出してください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｡)</a:t>
            </a: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103">
            <a:extLst>
              <a:ext uri="{FF2B5EF4-FFF2-40B4-BE49-F238E27FC236}">
                <a16:creationId xmlns:a16="http://schemas.microsoft.com/office/drawing/2014/main" id="{681F5EDA-0595-1F28-364C-EB842AFF4E3B}"/>
              </a:ext>
            </a:extLst>
          </p:cNvPr>
          <p:cNvSpPr txBox="1"/>
          <p:nvPr/>
        </p:nvSpPr>
        <p:spPr>
          <a:xfrm>
            <a:off x="1534370" y="6267311"/>
            <a:ext cx="5935644" cy="2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ラリーカード裏面のＱＲコードから回答してください</a:t>
            </a: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929C03AB-D038-0EBB-0958-BB6CF3002BE1}"/>
              </a:ext>
            </a:extLst>
          </p:cNvPr>
          <p:cNvSpPr/>
          <p:nvPr/>
        </p:nvSpPr>
        <p:spPr>
          <a:xfrm rot="1920336">
            <a:off x="4934122" y="287663"/>
            <a:ext cx="2838515" cy="8484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3" name="TextBox 106">
            <a:extLst>
              <a:ext uri="{FF2B5EF4-FFF2-40B4-BE49-F238E27FC236}">
                <a16:creationId xmlns:a16="http://schemas.microsoft.com/office/drawing/2014/main" id="{4C2FA9E1-EE11-0A53-0A9F-A3194A1995D9}"/>
              </a:ext>
            </a:extLst>
          </p:cNvPr>
          <p:cNvSpPr txBox="1"/>
          <p:nvPr/>
        </p:nvSpPr>
        <p:spPr>
          <a:xfrm rot="1817712">
            <a:off x="4760807" y="473822"/>
            <a:ext cx="335629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2"/>
                </a:solidFill>
                <a:latin typeface="Aptos Black" panose="020B0004020202020204" pitchFamily="34" charset="0"/>
                <a:ea typeface="けいふぉんと"/>
              </a:rPr>
              <a:t>好きな会場を</a:t>
            </a:r>
            <a:endParaRPr lang="en-US" altLang="ja-JP" sz="1600" b="1" dirty="0">
              <a:solidFill>
                <a:schemeClr val="accent2"/>
              </a:solidFill>
              <a:latin typeface="Aptos Black" panose="020B0004020202020204" pitchFamily="34" charset="0"/>
              <a:ea typeface="けいふぉんと"/>
            </a:endParaRPr>
          </a:p>
          <a:p>
            <a:pPr algn="ctr"/>
            <a:r>
              <a:rPr lang="ja-JP" altLang="en-US" sz="1600" b="1" dirty="0">
                <a:solidFill>
                  <a:schemeClr val="accent2"/>
                </a:solidFill>
                <a:latin typeface="Aptos Black" panose="020B0004020202020204" pitchFamily="34" charset="0"/>
                <a:ea typeface="けいふぉんと"/>
              </a:rPr>
              <a:t>選んで参加！</a:t>
            </a:r>
            <a:endParaRPr lang="en-US" sz="1600" b="1" dirty="0">
              <a:solidFill>
                <a:schemeClr val="accent2"/>
              </a:solidFill>
              <a:latin typeface="Aptos Black" panose="020B0004020202020204" pitchFamily="34" charset="0"/>
              <a:ea typeface="けいふぉんと"/>
            </a:endParaRPr>
          </a:p>
        </p:txBody>
      </p:sp>
      <p:sp>
        <p:nvSpPr>
          <p:cNvPr id="15" name="TextBox 106">
            <a:extLst>
              <a:ext uri="{FF2B5EF4-FFF2-40B4-BE49-F238E27FC236}">
                <a16:creationId xmlns:a16="http://schemas.microsoft.com/office/drawing/2014/main" id="{ACF589E9-7146-4115-B7A8-9FECD68858A9}"/>
              </a:ext>
            </a:extLst>
          </p:cNvPr>
          <p:cNvSpPr txBox="1"/>
          <p:nvPr/>
        </p:nvSpPr>
        <p:spPr>
          <a:xfrm>
            <a:off x="694956" y="7956029"/>
            <a:ext cx="6052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園内のキーワードを集めてアンケートサイトで回答！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アンケート回答者には後日参加賞をお送りします！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76C12BB3-0B75-7943-314C-EDEB36D5F29F}"/>
              </a:ext>
            </a:extLst>
          </p:cNvPr>
          <p:cNvSpPr txBox="1"/>
          <p:nvPr/>
        </p:nvSpPr>
        <p:spPr>
          <a:xfrm>
            <a:off x="651913" y="7393566"/>
            <a:ext cx="6659034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入園券と一緒に配布するラリーカードを使用し、各園内でのラリーをお楽しみいただけます。</a:t>
            </a: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（ラリーの実施は上記イベント期間と同じになりますのでご確認ください。）</a:t>
            </a: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D9CE92-9AE6-F107-1E4B-0370CA56B36D}"/>
              </a:ext>
            </a:extLst>
          </p:cNvPr>
          <p:cNvSpPr/>
          <p:nvPr/>
        </p:nvSpPr>
        <p:spPr>
          <a:xfrm flipV="1">
            <a:off x="-71995" y="10179496"/>
            <a:ext cx="7864175" cy="553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275B03-57DF-CBCE-07D5-6D3AF3F91CF9}"/>
              </a:ext>
            </a:extLst>
          </p:cNvPr>
          <p:cNvSpPr txBox="1"/>
          <p:nvPr/>
        </p:nvSpPr>
        <p:spPr>
          <a:xfrm>
            <a:off x="606356" y="10258745"/>
            <a:ext cx="738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</a:t>
            </a:r>
            <a:r>
              <a:rPr lang="en-US" altLang="ja-JP" sz="14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に関するお問い合わせ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豊島健康保険組合　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TEL052-204-7799　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DE393B9-4FB4-2AAF-578E-D8F61C411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37" y="8931101"/>
            <a:ext cx="1771607" cy="124839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D8DEF4-7BCC-0E5D-AD8E-8DBC15386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166" y="8886499"/>
            <a:ext cx="1823585" cy="1266216"/>
          </a:xfrm>
          <a:prstGeom prst="rect">
            <a:avLst/>
          </a:prstGeom>
        </p:spPr>
      </p:pic>
      <p:sp>
        <p:nvSpPr>
          <p:cNvPr id="29" name="フローチャート: 抜出し 28">
            <a:extLst>
              <a:ext uri="{FF2B5EF4-FFF2-40B4-BE49-F238E27FC236}">
                <a16:creationId xmlns:a16="http://schemas.microsoft.com/office/drawing/2014/main" id="{3FD7CA4B-CF6B-C67A-B8EB-EDE1506E7D09}"/>
              </a:ext>
            </a:extLst>
          </p:cNvPr>
          <p:cNvSpPr/>
          <p:nvPr/>
        </p:nvSpPr>
        <p:spPr>
          <a:xfrm rot="16200000" flipV="1">
            <a:off x="2372815" y="9588218"/>
            <a:ext cx="540490" cy="254360"/>
          </a:xfrm>
          <a:prstGeom prst="flowChartExtra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296B740-2144-9E5B-BFC7-9774F680AC78}"/>
              </a:ext>
            </a:extLst>
          </p:cNvPr>
          <p:cNvSpPr txBox="1"/>
          <p:nvPr/>
        </p:nvSpPr>
        <p:spPr>
          <a:xfrm>
            <a:off x="606356" y="8534249"/>
            <a:ext cx="176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クイズの答えを現地で確認！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9394403-733A-D8E9-08DD-49AF80C5E735}"/>
              </a:ext>
            </a:extLst>
          </p:cNvPr>
          <p:cNvSpPr txBox="1"/>
          <p:nvPr/>
        </p:nvSpPr>
        <p:spPr>
          <a:xfrm>
            <a:off x="2672929" y="8509391"/>
            <a:ext cx="200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ラリーカード裏面の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コードから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サイトに移動し回答</a:t>
            </a:r>
          </a:p>
        </p:txBody>
      </p:sp>
      <p:sp>
        <p:nvSpPr>
          <p:cNvPr id="32" name="フローチャート: 抜出し 31">
            <a:extLst>
              <a:ext uri="{FF2B5EF4-FFF2-40B4-BE49-F238E27FC236}">
                <a16:creationId xmlns:a16="http://schemas.microsoft.com/office/drawing/2014/main" id="{192F571E-98FD-1335-119D-F1F987F1DEAE}"/>
              </a:ext>
            </a:extLst>
          </p:cNvPr>
          <p:cNvSpPr/>
          <p:nvPr/>
        </p:nvSpPr>
        <p:spPr>
          <a:xfrm rot="16200000" flipV="1">
            <a:off x="4614240" y="9626547"/>
            <a:ext cx="540490" cy="254360"/>
          </a:xfrm>
          <a:prstGeom prst="flowChartExtra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B848B3-5BC5-45F2-9751-6DA55BDE8518}"/>
              </a:ext>
            </a:extLst>
          </p:cNvPr>
          <p:cNvSpPr txBox="1"/>
          <p:nvPr/>
        </p:nvSpPr>
        <p:spPr>
          <a:xfrm rot="10800000" flipV="1">
            <a:off x="4512533" y="8613497"/>
            <a:ext cx="263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後日、参加賞をプレゼント！</a:t>
            </a:r>
          </a:p>
        </p:txBody>
      </p:sp>
      <p:pic>
        <p:nvPicPr>
          <p:cNvPr id="34" name="図 33" descr="ロゴ, アイコン&#10;&#10;自動的に生成された説明">
            <a:extLst>
              <a:ext uri="{FF2B5EF4-FFF2-40B4-BE49-F238E27FC236}">
                <a16:creationId xmlns:a16="http://schemas.microsoft.com/office/drawing/2014/main" id="{8CBB74E0-23D2-3561-1342-320FF3A343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70" y="8747239"/>
            <a:ext cx="1516406" cy="151640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7E09C91-3494-6362-6765-5A61923666F7}"/>
              </a:ext>
            </a:extLst>
          </p:cNvPr>
          <p:cNvGrpSpPr/>
          <p:nvPr/>
        </p:nvGrpSpPr>
        <p:grpSpPr>
          <a:xfrm>
            <a:off x="-44083" y="2129902"/>
            <a:ext cx="2562530" cy="432983"/>
            <a:chOff x="-3963380" y="2850799"/>
            <a:chExt cx="2500567" cy="451152"/>
          </a:xfrm>
          <a:solidFill>
            <a:schemeClr val="accent6"/>
          </a:solidFill>
        </p:grpSpPr>
        <p:sp>
          <p:nvSpPr>
            <p:cNvPr id="5" name="矢印: 五方向 4">
              <a:extLst>
                <a:ext uri="{FF2B5EF4-FFF2-40B4-BE49-F238E27FC236}">
                  <a16:creationId xmlns:a16="http://schemas.microsoft.com/office/drawing/2014/main" id="{21062C57-75F8-45FA-1786-EA2ED81AE6DB}"/>
                </a:ext>
              </a:extLst>
            </p:cNvPr>
            <p:cNvSpPr/>
            <p:nvPr/>
          </p:nvSpPr>
          <p:spPr>
            <a:xfrm>
              <a:off x="-3865147" y="2921912"/>
              <a:ext cx="2402334" cy="3800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矢印: 五方向 5">
              <a:extLst>
                <a:ext uri="{FF2B5EF4-FFF2-40B4-BE49-F238E27FC236}">
                  <a16:creationId xmlns:a16="http://schemas.microsoft.com/office/drawing/2014/main" id="{D710216A-0B69-1B6C-9D30-DD51162F6631}"/>
                </a:ext>
              </a:extLst>
            </p:cNvPr>
            <p:cNvSpPr/>
            <p:nvPr/>
          </p:nvSpPr>
          <p:spPr>
            <a:xfrm>
              <a:off x="-3963380" y="2850799"/>
              <a:ext cx="2402334" cy="38003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3714299" y="2906450"/>
              <a:ext cx="1711196" cy="26873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ja-JP" altLang="en-US" sz="1600" dirty="0">
                  <a:solidFill>
                    <a:srgbClr val="FFFFFF"/>
                  </a:solidFill>
                  <a:ea typeface="M Plus Rounded Black"/>
                </a:rPr>
                <a:t>イベント</a:t>
              </a:r>
              <a:r>
                <a:rPr lang="en-US" sz="1600" dirty="0" err="1">
                  <a:solidFill>
                    <a:srgbClr val="FFFFFF"/>
                  </a:solidFill>
                  <a:ea typeface="M Plus Rounded Black"/>
                </a:rPr>
                <a:t>概要</a:t>
              </a:r>
              <a:endParaRPr lang="en-US" sz="1600" dirty="0">
                <a:solidFill>
                  <a:srgbClr val="FFFFFF"/>
                </a:solidFill>
                <a:ea typeface="M Plus Rounded Black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AD1E1FF-9C89-32DD-9D42-B61C6839F623}"/>
              </a:ext>
            </a:extLst>
          </p:cNvPr>
          <p:cNvGrpSpPr/>
          <p:nvPr/>
        </p:nvGrpSpPr>
        <p:grpSpPr>
          <a:xfrm>
            <a:off x="32680" y="6859076"/>
            <a:ext cx="3024000" cy="475051"/>
            <a:chOff x="-3963380" y="2850799"/>
            <a:chExt cx="2500567" cy="451152"/>
          </a:xfrm>
          <a:solidFill>
            <a:schemeClr val="accent6"/>
          </a:solidFill>
        </p:grpSpPr>
        <p:sp>
          <p:nvSpPr>
            <p:cNvPr id="38" name="矢印: 五方向 37">
              <a:extLst>
                <a:ext uri="{FF2B5EF4-FFF2-40B4-BE49-F238E27FC236}">
                  <a16:creationId xmlns:a16="http://schemas.microsoft.com/office/drawing/2014/main" id="{0CD85DCF-846F-07DF-0421-9E217476F506}"/>
                </a:ext>
              </a:extLst>
            </p:cNvPr>
            <p:cNvSpPr/>
            <p:nvPr/>
          </p:nvSpPr>
          <p:spPr>
            <a:xfrm>
              <a:off x="-3865147" y="2921912"/>
              <a:ext cx="2402334" cy="380039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矢印: 五方向 38">
              <a:extLst>
                <a:ext uri="{FF2B5EF4-FFF2-40B4-BE49-F238E27FC236}">
                  <a16:creationId xmlns:a16="http://schemas.microsoft.com/office/drawing/2014/main" id="{91199EF9-BD6F-2C25-9E2A-716E3CDE0CBA}"/>
                </a:ext>
              </a:extLst>
            </p:cNvPr>
            <p:cNvSpPr/>
            <p:nvPr/>
          </p:nvSpPr>
          <p:spPr>
            <a:xfrm>
              <a:off x="-3963380" y="2850799"/>
              <a:ext cx="2402334" cy="38003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B9CE3056-CA86-D7D8-FC96-9D5BBACAA96B}"/>
                </a:ext>
              </a:extLst>
            </p:cNvPr>
            <p:cNvSpPr txBox="1"/>
            <p:nvPr/>
          </p:nvSpPr>
          <p:spPr>
            <a:xfrm>
              <a:off x="-3772073" y="2875066"/>
              <a:ext cx="2078535" cy="2675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ja-JP" altLang="en-US" sz="1600" dirty="0">
                  <a:solidFill>
                    <a:srgbClr val="FFFFFF"/>
                  </a:solidFill>
                  <a:ea typeface="M Plus Rounded Black"/>
                </a:rPr>
                <a:t>クイズラリー参加方法</a:t>
              </a:r>
              <a:endParaRPr lang="en-US" sz="1600" dirty="0">
                <a:solidFill>
                  <a:srgbClr val="FFFFFF"/>
                </a:solidFill>
                <a:ea typeface="M Plus Rounded Black"/>
              </a:endParaRP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F967D2D6-41E0-FABC-B811-5F51E8F8A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4727" y="6109776"/>
            <a:ext cx="1393637" cy="1084406"/>
          </a:xfrm>
          <a:prstGeom prst="rect">
            <a:avLst/>
          </a:prstGeom>
        </p:spPr>
      </p:pic>
      <p:sp>
        <p:nvSpPr>
          <p:cNvPr id="64" name="TextBox 102">
            <a:extLst>
              <a:ext uri="{FF2B5EF4-FFF2-40B4-BE49-F238E27FC236}">
                <a16:creationId xmlns:a16="http://schemas.microsoft.com/office/drawing/2014/main" id="{25598931-13B1-483A-87F3-193DEDF1A7B4}"/>
              </a:ext>
            </a:extLst>
          </p:cNvPr>
          <p:cNvSpPr txBox="1"/>
          <p:nvPr/>
        </p:nvSpPr>
        <p:spPr>
          <a:xfrm>
            <a:off x="1548086" y="3815474"/>
            <a:ext cx="5076071" cy="901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）～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申込期間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日（月）～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日（月）まで</a:t>
            </a: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endParaRPr lang="en-US" altLang="ja-JP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当健康保険組合にご加入の被保険者･被扶養者</a:t>
            </a:r>
            <a:endParaRPr lang="en-US" sz="14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8FAEA831-EF3F-44CC-ABB7-15273AAE70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3287909"/>
            <a:ext cx="1146147" cy="43895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9A1B29B2-B0B9-4E66-8A54-6DB6D7A5F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3838963"/>
            <a:ext cx="1146147" cy="43895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10D43CE1-0A08-4A13-AF8B-255AFC2F97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4434386"/>
            <a:ext cx="1146147" cy="43895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28089CF0-8806-4DB9-96AE-41149A50CA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4955367"/>
            <a:ext cx="1146147" cy="43895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E6F705A3-52F2-479E-8CF9-D24300854E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5611213"/>
            <a:ext cx="1146147" cy="43895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A30F61DB-0B2B-436B-8765-D2EC8DF748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6235607"/>
            <a:ext cx="1146147" cy="43895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42495EAA-76B1-49F5-841E-1CDCE6A5D4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00" y="2702703"/>
            <a:ext cx="1146147" cy="4389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3A25BE-94A3-49BB-8363-7D065B766C9D}"/>
              </a:ext>
            </a:extLst>
          </p:cNvPr>
          <p:cNvSpPr txBox="1"/>
          <p:nvPr/>
        </p:nvSpPr>
        <p:spPr>
          <a:xfrm>
            <a:off x="281207" y="2744581"/>
            <a:ext cx="120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開催場所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81EC52-ACA9-4172-9873-1A5DD2F41C26}"/>
              </a:ext>
            </a:extLst>
          </p:cNvPr>
          <p:cNvSpPr txBox="1"/>
          <p:nvPr/>
        </p:nvSpPr>
        <p:spPr>
          <a:xfrm>
            <a:off x="281207" y="3344871"/>
            <a:ext cx="11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申込方法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31E2BF-0CBD-4572-A43B-149B436CDBFD}"/>
              </a:ext>
            </a:extLst>
          </p:cNvPr>
          <p:cNvSpPr txBox="1"/>
          <p:nvPr/>
        </p:nvSpPr>
        <p:spPr>
          <a:xfrm>
            <a:off x="196866" y="3880967"/>
            <a:ext cx="14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イベント期間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C63A604-25FA-4DF5-A5AC-3D600408E592}"/>
              </a:ext>
            </a:extLst>
          </p:cNvPr>
          <p:cNvSpPr txBox="1"/>
          <p:nvPr/>
        </p:nvSpPr>
        <p:spPr>
          <a:xfrm>
            <a:off x="336542" y="4473514"/>
            <a:ext cx="119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対象資格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F686060-B641-4ACB-9683-CF4E27032CA2}"/>
              </a:ext>
            </a:extLst>
          </p:cNvPr>
          <p:cNvSpPr txBox="1"/>
          <p:nvPr/>
        </p:nvSpPr>
        <p:spPr>
          <a:xfrm>
            <a:off x="336542" y="5017774"/>
            <a:ext cx="121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入園料</a:t>
            </a:r>
            <a:endParaRPr kumimoji="1"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710D3A7-83D3-4E87-9A4A-35286D5C621E}"/>
              </a:ext>
            </a:extLst>
          </p:cNvPr>
          <p:cNvSpPr txBox="1"/>
          <p:nvPr/>
        </p:nvSpPr>
        <p:spPr>
          <a:xfrm>
            <a:off x="114615" y="5695101"/>
            <a:ext cx="154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当日の持ち物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DDA3E29-B696-4F70-95EE-B69EB79267B0}"/>
              </a:ext>
            </a:extLst>
          </p:cNvPr>
          <p:cNvSpPr txBox="1"/>
          <p:nvPr/>
        </p:nvSpPr>
        <p:spPr>
          <a:xfrm>
            <a:off x="336542" y="6277119"/>
            <a:ext cx="1073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ｱﾝｹｰﾄ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302</Words>
  <Application>Microsoft Office PowerPoint</Application>
  <PresentationFormat>ユーザー設定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 Plus Rounded Black</vt:lpstr>
      <vt:lpstr>Meiryo UI</vt:lpstr>
      <vt:lpstr>ＭＳ Ｐゴシック</vt:lpstr>
      <vt:lpstr>Calibri</vt:lpstr>
      <vt:lpstr>游ゴシック</vt:lpstr>
      <vt:lpstr>けいふぉんと</vt:lpstr>
      <vt:lpstr>Arial</vt:lpstr>
      <vt:lpstr>HGS創英角ﾎﾟｯﾌﾟ体</vt:lpstr>
      <vt:lpstr>Aptos Black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けんこうほけんくみあい</dc:title>
  <dc:creator>仲畑　和真</dc:creator>
  <cp:lastModifiedBy>KENPOS</cp:lastModifiedBy>
  <cp:revision>101</cp:revision>
  <cp:lastPrinted>2025-03-25T07:03:07Z</cp:lastPrinted>
  <dcterms:created xsi:type="dcterms:W3CDTF">2006-08-16T00:00:00Z</dcterms:created>
  <dcterms:modified xsi:type="dcterms:W3CDTF">2025-04-17T04:13:37Z</dcterms:modified>
  <dc:identifier>DAFTf9P9KMY</dc:identifier>
</cp:coreProperties>
</file>